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87" r:id="rId6"/>
    <p:sldId id="319" r:id="rId7"/>
    <p:sldId id="442" r:id="rId8"/>
    <p:sldId id="502" r:id="rId9"/>
    <p:sldId id="275" r:id="rId10"/>
    <p:sldId id="503" r:id="rId11"/>
    <p:sldId id="315" r:id="rId12"/>
    <p:sldId id="482" r:id="rId13"/>
    <p:sldId id="483" r:id="rId14"/>
    <p:sldId id="316" r:id="rId15"/>
    <p:sldId id="323" r:id="rId16"/>
    <p:sldId id="324" r:id="rId17"/>
    <p:sldId id="327" r:id="rId18"/>
    <p:sldId id="328" r:id="rId19"/>
    <p:sldId id="329" r:id="rId20"/>
    <p:sldId id="274" r:id="rId2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3924" autoAdjust="0"/>
  </p:normalViewPr>
  <p:slideViewPr>
    <p:cSldViewPr snapToGrid="0">
      <p:cViewPr varScale="1">
        <p:scale>
          <a:sx n="80" d="100"/>
          <a:sy n="80" d="100"/>
        </p:scale>
        <p:origin x="77" y="350"/>
      </p:cViewPr>
      <p:guideLst>
        <p:guide orient="horz" pos="2202"/>
        <p:guide orient="horz" pos="98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D4933-6FF5-46AB-9AF8-A01D90662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924A2-BBF2-4DEB-8E2B-6EA37D5A4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C63C2-0E26-4270-A30F-7637F53D9102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AFC45-F4B7-4F3B-91AE-A35F217B2E0A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468A8-8620-431B-A38E-0AAB47B78FB2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684E1B-6985-4E98-9277-A48C39916CDF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0C0FF-4621-4430-9991-9D324F7F055D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B09E10-EEFB-43C8-B655-7DAE5B84018F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C9AA1-C8A7-44D4-AF34-26C6D6B6B424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B5568-A1C8-4369-8469-D5486FC14AB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089FD-65FF-4D1C-AE5A-A199E8654996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3393B-4A68-49ED-97FF-3D23B2E88C26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4DAF0-BA3C-4802-B99C-CEDE14900CF6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C37A99-2111-42CA-81E4-C98A1D969860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BD981-FA46-4AC7-B624-C68C8AD62AF0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039625-2E9C-48A6-95D2-8F600241FA31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32D64-166B-4660-B8FA-9828971B1FD7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2DEB19-752C-4493-9019-A15635BF6B93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2950C-1E25-4AA5-A4A7-4CD59751A364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40B2E-7A83-4CA3-9D14-C517F1B6C045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51DFA-9369-41E7-AC65-DD0618C9DEC0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9864CA-6336-4CFE-B113-E90A1C5C7011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D2DDA-3983-4C9B-9967-E10E58573B9E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DBEC48-5105-4078-BCBB-2E973544BF5B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31B7E-7BB0-47B0-87C6-C6C2D26192A7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C3293-E9A4-4A27-AA27-CE72F7B2ABB8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  <a:endParaRPr lang="zh-CN" altLang="zh-CN">
              <a:sym typeface="Calibri Light" panose="020F0302020204030204" pitchFamily="34" charset="0"/>
            </a:endParaRP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  <a:endParaRPr lang="zh-CN" altLang="zh-CN">
              <a:sym typeface="Calibri" panose="020F0502020204030204" pitchFamily="34" charset="0"/>
            </a:endParaRP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  <a:endParaRPr lang="zh-CN" altLang="zh-CN">
              <a:sym typeface="Calibri" panose="020F0502020204030204" pitchFamily="34" charset="0"/>
            </a:endParaRP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  <a:endParaRPr lang="zh-CN" altLang="zh-CN">
              <a:sym typeface="Calibri" panose="020F0502020204030204" pitchFamily="34" charset="0"/>
            </a:endParaRP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  <a:endParaRPr lang="zh-CN" altLang="zh-CN">
              <a:sym typeface="Calibri" panose="020F0502020204030204" pitchFamily="34" charset="0"/>
            </a:endParaRP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6C86099-5431-4B3A-8ED6-26094DBFCEF2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57D66058-5A86-4E4D-BE42-BAAA70E74EF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0">
    <p:fade/>
  </p:transition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GIF"/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hyperlink" Target="upsidedown_half_cheetah.mp4" TargetMode="Externa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205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1198880" y="1824042"/>
            <a:ext cx="9794239" cy="2339976"/>
            <a:chOff x="1198880" y="1824042"/>
            <a:chExt cx="9794239" cy="2339976"/>
          </a:xfrm>
        </p:grpSpPr>
        <p:sp>
          <p:nvSpPr>
            <p:cNvPr id="3077" name="任意多边形 10"/>
            <p:cNvSpPr>
              <a:spLocks noChangeArrowheads="1"/>
            </p:cNvSpPr>
            <p:nvPr/>
          </p:nvSpPr>
          <p:spPr bwMode="auto">
            <a:xfrm rot="5400000">
              <a:off x="9380268" y="2770987"/>
              <a:ext cx="2339975" cy="446088"/>
            </a:xfrm>
            <a:custGeom>
              <a:avLst/>
              <a:gdLst>
                <a:gd name="T0" fmla="*/ 0 w 2409826"/>
                <a:gd name="T1" fmla="*/ 446088 h 396002"/>
                <a:gd name="T2" fmla="*/ 0 w 2409826"/>
                <a:gd name="T3" fmla="*/ 1 h 396002"/>
                <a:gd name="T4" fmla="*/ 1 w 2409826"/>
                <a:gd name="T5" fmla="*/ 1 h 396002"/>
                <a:gd name="T6" fmla="*/ 1 w 2409826"/>
                <a:gd name="T7" fmla="*/ 0 h 396002"/>
                <a:gd name="T8" fmla="*/ 2339975 w 2409826"/>
                <a:gd name="T9" fmla="*/ 0 h 396002"/>
                <a:gd name="T10" fmla="*/ 2339975 w 2409826"/>
                <a:gd name="T11" fmla="*/ 1 h 396002"/>
                <a:gd name="T12" fmla="*/ 2339975 w 2409826"/>
                <a:gd name="T13" fmla="*/ 1 h 396002"/>
                <a:gd name="T14" fmla="*/ 2339975 w 2409826"/>
                <a:gd name="T15" fmla="*/ 446088 h 396002"/>
                <a:gd name="T16" fmla="*/ 2219739 w 2409826"/>
                <a:gd name="T17" fmla="*/ 446088 h 396002"/>
                <a:gd name="T18" fmla="*/ 2219739 w 2409826"/>
                <a:gd name="T19" fmla="*/ 139487 h 396002"/>
                <a:gd name="T20" fmla="*/ 120236 w 2409826"/>
                <a:gd name="T21" fmla="*/ 139487 h 396002"/>
                <a:gd name="T22" fmla="*/ 120236 w 2409826"/>
                <a:gd name="T23" fmla="*/ 446088 h 396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409826"/>
                <a:gd name="T37" fmla="*/ 0 h 396002"/>
                <a:gd name="T38" fmla="*/ 2409826 w 2409826"/>
                <a:gd name="T39" fmla="*/ 396002 h 3960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409826" h="396002">
                  <a:moveTo>
                    <a:pt x="0" y="39600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409826" y="0"/>
                  </a:lnTo>
                  <a:lnTo>
                    <a:pt x="2409826" y="1"/>
                  </a:lnTo>
                  <a:lnTo>
                    <a:pt x="2409826" y="396002"/>
                  </a:lnTo>
                  <a:lnTo>
                    <a:pt x="2286001" y="396002"/>
                  </a:lnTo>
                  <a:lnTo>
                    <a:pt x="2286001" y="123826"/>
                  </a:lnTo>
                  <a:lnTo>
                    <a:pt x="123825" y="123826"/>
                  </a:lnTo>
                  <a:lnTo>
                    <a:pt x="123825" y="396002"/>
                  </a:lnTo>
                  <a:lnTo>
                    <a:pt x="0" y="3960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198880" y="1824042"/>
              <a:ext cx="9794239" cy="2339975"/>
              <a:chOff x="1198880" y="1824042"/>
              <a:chExt cx="9794239" cy="2339975"/>
            </a:xfrm>
          </p:grpSpPr>
          <p:sp>
            <p:nvSpPr>
              <p:cNvPr id="3078" name="任意多边形 11"/>
              <p:cNvSpPr>
                <a:spLocks noChangeArrowheads="1"/>
              </p:cNvSpPr>
              <p:nvPr/>
            </p:nvSpPr>
            <p:spPr bwMode="auto">
              <a:xfrm rot="16200000" flipH="1">
                <a:off x="471757" y="2770986"/>
                <a:ext cx="2339975" cy="446088"/>
              </a:xfrm>
              <a:custGeom>
                <a:avLst/>
                <a:gdLst>
                  <a:gd name="T0" fmla="*/ 0 w 2409826"/>
                  <a:gd name="T1" fmla="*/ 446088 h 396002"/>
                  <a:gd name="T2" fmla="*/ 0 w 2409826"/>
                  <a:gd name="T3" fmla="*/ 1 h 396002"/>
                  <a:gd name="T4" fmla="*/ 1 w 2409826"/>
                  <a:gd name="T5" fmla="*/ 1 h 396002"/>
                  <a:gd name="T6" fmla="*/ 1 w 2409826"/>
                  <a:gd name="T7" fmla="*/ 0 h 396002"/>
                  <a:gd name="T8" fmla="*/ 2339975 w 2409826"/>
                  <a:gd name="T9" fmla="*/ 0 h 396002"/>
                  <a:gd name="T10" fmla="*/ 2339975 w 2409826"/>
                  <a:gd name="T11" fmla="*/ 1 h 396002"/>
                  <a:gd name="T12" fmla="*/ 2339975 w 2409826"/>
                  <a:gd name="T13" fmla="*/ 1 h 396002"/>
                  <a:gd name="T14" fmla="*/ 2339975 w 2409826"/>
                  <a:gd name="T15" fmla="*/ 446088 h 396002"/>
                  <a:gd name="T16" fmla="*/ 2219739 w 2409826"/>
                  <a:gd name="T17" fmla="*/ 446088 h 396002"/>
                  <a:gd name="T18" fmla="*/ 2219739 w 2409826"/>
                  <a:gd name="T19" fmla="*/ 139487 h 396002"/>
                  <a:gd name="T20" fmla="*/ 120236 w 2409826"/>
                  <a:gd name="T21" fmla="*/ 139487 h 396002"/>
                  <a:gd name="T22" fmla="*/ 120236 w 2409826"/>
                  <a:gd name="T23" fmla="*/ 446088 h 3960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409826"/>
                  <a:gd name="T37" fmla="*/ 0 h 396002"/>
                  <a:gd name="T38" fmla="*/ 2409826 w 2409826"/>
                  <a:gd name="T39" fmla="*/ 396002 h 39600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409826" h="396002">
                    <a:moveTo>
                      <a:pt x="0" y="396002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409826" y="0"/>
                    </a:lnTo>
                    <a:lnTo>
                      <a:pt x="2409826" y="1"/>
                    </a:lnTo>
                    <a:lnTo>
                      <a:pt x="2409826" y="396002"/>
                    </a:lnTo>
                    <a:lnTo>
                      <a:pt x="2286001" y="396002"/>
                    </a:lnTo>
                    <a:lnTo>
                      <a:pt x="2286001" y="123826"/>
                    </a:lnTo>
                    <a:lnTo>
                      <a:pt x="123825" y="123826"/>
                    </a:lnTo>
                    <a:lnTo>
                      <a:pt x="123825" y="396002"/>
                    </a:lnTo>
                    <a:lnTo>
                      <a:pt x="0" y="3960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60" name="文本框 6"/>
              <p:cNvSpPr>
                <a:spLocks noChangeArrowheads="1"/>
              </p:cNvSpPr>
              <p:nvPr/>
            </p:nvSpPr>
            <p:spPr bwMode="auto">
              <a:xfrm>
                <a:off x="1198880" y="1899747"/>
                <a:ext cx="9794239" cy="21236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6600" dirty="0">
                    <a:solidFill>
                      <a:schemeClr val="bg1"/>
                    </a:solidFill>
                    <a:latin typeface="Impact" panose="020B0806030902050204" pitchFamily="34" charset="0"/>
                    <a:sym typeface="Impact" panose="020B0806030902050204" pitchFamily="34" charset="0"/>
                  </a:rPr>
                  <a:t>Reinforcement Learning </a:t>
                </a:r>
                <a:endParaRPr lang="en-US" altLang="zh-CN" sz="6600" dirty="0">
                  <a:solidFill>
                    <a:schemeClr val="bg1"/>
                  </a:solidFill>
                  <a:latin typeface="Impact" panose="020B0806030902050204" pitchFamily="34" charset="0"/>
                  <a:sym typeface="Impact" panose="020B0806030902050204" pitchFamily="34" charset="0"/>
                </a:endParaRPr>
              </a:p>
              <a:p>
                <a:pPr algn="ctr" eaLnBrk="1" hangingPunct="1"/>
                <a:r>
                  <a:rPr lang="en-US" altLang="zh-CN" sz="6600" dirty="0">
                    <a:solidFill>
                      <a:schemeClr val="bg1"/>
                    </a:solidFill>
                    <a:latin typeface="Impact" panose="020B0806030902050204" pitchFamily="34" charset="0"/>
                    <a:sym typeface="Impact" panose="020B0806030902050204" pitchFamily="34" charset="0"/>
                  </a:rPr>
                  <a:t>Paper Reading</a:t>
                </a:r>
                <a:endParaRPr lang="zh-CN" altLang="en-US" sz="6600" dirty="0">
                  <a:solidFill>
                    <a:schemeClr val="bg1"/>
                  </a:solidFill>
                  <a:latin typeface="Impact" panose="020B0806030902050204" pitchFamily="34" charset="0"/>
                  <a:sym typeface="Impact" panose="020B0806030902050204" pitchFamily="34" charset="0"/>
                </a:endParaRPr>
              </a:p>
            </p:txBody>
          </p:sp>
        </p:grpSp>
      </p:grpSp>
      <p:grpSp>
        <p:nvGrpSpPr>
          <p:cNvPr id="3082" name="Group 10"/>
          <p:cNvGrpSpPr/>
          <p:nvPr/>
        </p:nvGrpSpPr>
        <p:grpSpPr bwMode="auto">
          <a:xfrm>
            <a:off x="5115561" y="5363767"/>
            <a:ext cx="1960880" cy="797608"/>
            <a:chOff x="514321" y="-70330"/>
            <a:chExt cx="1961183" cy="798562"/>
          </a:xfrm>
        </p:grpSpPr>
        <p:sp>
          <p:nvSpPr>
            <p:cNvPr id="2058" name="文本框 13"/>
            <p:cNvSpPr>
              <a:spLocks noChangeArrowheads="1"/>
            </p:cNvSpPr>
            <p:nvPr/>
          </p:nvSpPr>
          <p:spPr bwMode="auto">
            <a:xfrm>
              <a:off x="514321" y="-70330"/>
              <a:ext cx="1961183" cy="39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Calibri" panose="020F0502020204030204" pitchFamily="34" charset="0"/>
                </a:rPr>
                <a:t>汇报人：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Calibri" panose="020F0502020204030204" pitchFamily="34" charset="0"/>
                </a:rPr>
                <a:t>陈雨青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 panose="020F0502020204030204" pitchFamily="34" charset="0"/>
              </a:endParaRPr>
            </a:p>
          </p:txBody>
        </p:sp>
        <p:sp>
          <p:nvSpPr>
            <p:cNvPr id="2059" name="文本框 14"/>
            <p:cNvSpPr>
              <a:spLocks noChangeArrowheads="1"/>
            </p:cNvSpPr>
            <p:nvPr/>
          </p:nvSpPr>
          <p:spPr bwMode="auto">
            <a:xfrm>
              <a:off x="717867" y="328975"/>
              <a:ext cx="1554085" cy="39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1.14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, 201</a:t>
              </a:r>
              <a:r>
                <a:rPr lang="en-US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9</a:t>
              </a:r>
              <a:endPara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21577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Apollo解析</a:t>
            </a:r>
            <a:endParaRPr lang="en-US" altLang="en-US" sz="2800" b="1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895643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10" y="1271270"/>
            <a:ext cx="4669790" cy="40151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421765" y="1645285"/>
            <a:ext cx="478409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 b="1" dirty="0">
                <a:ln>
                  <a:noFill/>
                </a:ln>
                <a:effectLst/>
                <a:sym typeface="+mn-ea"/>
              </a:rPr>
              <a:t>决策规划控制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 b="1" dirty="0">
                <a:ln>
                  <a:noFill/>
                </a:ln>
                <a:effectLst/>
                <a:sym typeface="+mn-ea"/>
              </a:rPr>
              <a:t>统称为navigation的问题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 b="1" dirty="0">
                <a:ln>
                  <a:noFill/>
                </a:ln>
                <a:effectLst/>
                <a:sym typeface="+mn-ea"/>
              </a:rPr>
              <a:t>1.选择目标点（决策</a:t>
            </a:r>
            <a:r>
              <a:rPr lang="en-US" altLang="zh-CN" b="1" dirty="0">
                <a:ln>
                  <a:noFill/>
                </a:ln>
                <a:effectLst/>
                <a:sym typeface="+mn-ea"/>
              </a:rPr>
              <a:t>，</a:t>
            </a:r>
            <a:r>
              <a:rPr lang="zh-CN" altLang="en-US" b="1" dirty="0">
                <a:ln>
                  <a:noFill/>
                </a:ln>
                <a:effectLst/>
                <a:sym typeface="+mn-ea"/>
              </a:rPr>
              <a:t>环境的</a:t>
            </a:r>
            <a:r>
              <a:rPr lang="en-US" altLang="zh-CN" b="1" dirty="0">
                <a:ln>
                  <a:noFill/>
                </a:ln>
                <a:effectLst/>
                <a:sym typeface="+mn-ea"/>
              </a:rPr>
              <a:t>静态</a:t>
            </a:r>
            <a:r>
              <a:rPr lang="zh-CN" altLang="en-US" b="1" dirty="0">
                <a:ln>
                  <a:noFill/>
                </a:ln>
                <a:effectLst/>
                <a:sym typeface="+mn-ea"/>
              </a:rPr>
              <a:t>动态信息）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 b="1" dirty="0">
                <a:ln>
                  <a:noFill/>
                </a:ln>
                <a:effectLst/>
                <a:sym typeface="+mn-ea"/>
              </a:rPr>
              <a:t>2.从出发点到目的地（规划控制）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lang="en-US"/>
          </a:p>
        </p:txBody>
      </p:sp>
      <p:graphicFrame>
        <p:nvGraphicFramePr>
          <p:cNvPr id="5" name="Table 4"/>
          <p:cNvGraphicFramePr/>
          <p:nvPr/>
        </p:nvGraphicFramePr>
        <p:xfrm>
          <a:off x="447675" y="4335780"/>
          <a:ext cx="858901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060"/>
                <a:gridCol w="2272030"/>
                <a:gridCol w="1915160"/>
                <a:gridCol w="1899285"/>
                <a:gridCol w="13874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目的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方法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解的质量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解的类型</a:t>
                      </a:r>
                      <a:endParaRPr lang="en-U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全局规划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路径点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A*等搜索式算法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0.5m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路点</a:t>
                      </a:r>
                      <a:endParaRPr lang="en-U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决策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规划窗内的目标点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DP离散空间采样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[；]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路点和速度</a:t>
                      </a:r>
                      <a:endParaRPr lang="en-US" altLang="en-US"/>
                    </a:p>
                    <a:p>
                      <a:pPr>
                        <a:buNone/>
                      </a:pPr>
                      <a:r>
                        <a:rPr lang="en-US" altLang="en-US"/>
                        <a:t>考虑到交互</a:t>
                      </a:r>
                      <a:endParaRPr lang="en-U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规划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如何A-B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QP等优化方法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10-100m(根据感知的精确信息)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路点和速度</a:t>
                      </a:r>
                      <a:endParaRPr lang="en-US" altLang="en-US"/>
                    </a:p>
                    <a:p>
                      <a:pPr>
                        <a:buNone/>
                      </a:pPr>
                      <a:r>
                        <a:rPr lang="en-US" altLang="en-US"/>
                        <a:t>考虑到交互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21577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Apollo解析</a:t>
            </a:r>
            <a:endParaRPr lang="en-US" altLang="zh-CN" sz="2800" b="1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895643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56640" y="1560830"/>
            <a:ext cx="94672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/>
              <a:t>1.TrafficDecider</a:t>
            </a:r>
            <a:endParaRPr lang="en-US"/>
          </a:p>
          <a:p>
            <a:pPr algn="l"/>
            <a:r>
              <a:rPr lang="en-US"/>
              <a:t>禁停区，重新路由寻径，停止信号，改变车道，基于交通规则的指令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2.PathDecider</a:t>
            </a:r>
            <a:endParaRPr lang="en-US"/>
          </a:p>
          <a:p>
            <a:pPr algn="l"/>
            <a:r>
              <a:rPr lang="en-US"/>
              <a:t>忽略，停车，左绕行和右绕行（车辆的纵向距离范围）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3.SpeedDecider：</a:t>
            </a:r>
            <a:endParaRPr lang="en-US"/>
          </a:p>
          <a:p>
            <a:pPr algn="l"/>
            <a:r>
              <a:rPr lang="en-US"/>
              <a:t>根据当前路线中障碍物与车辆的位置，作出跟随，避让，超车，停车等决策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规划是根据车辆的已观测的距离进行一定的motion planning（10-100m），决策是基于预测的信息进行规划，确定人常规能够理解的目标的信息(8-10s规划窗)。</a:t>
            </a:r>
            <a:endParaRPr lang="en-US"/>
          </a:p>
          <a:p>
            <a:pPr algn="l"/>
            <a:r>
              <a:rPr lang="en-US"/>
              <a:t>我们的ADC必须穿过并测量十字路口的交通密度，在这种情况下，预计汽车将通过一个四向停车的十字路口。我们的ADC必须先测量停在它前面的汽车并在移动前了解它在队列中的位置</a:t>
            </a:r>
            <a:endParaRPr lang="en-US"/>
          </a:p>
        </p:txBody>
      </p:sp>
    </p:spTree>
  </p:cSld>
  <p:clrMapOvr>
    <a:masterClrMapping/>
  </p:clrMapOvr>
  <p:transition spd="slow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100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矩形 3"/>
          <p:cNvSpPr>
            <a:spLocks noChangeArrowheads="1"/>
          </p:cNvSpPr>
          <p:nvPr/>
        </p:nvSpPr>
        <p:spPr bwMode="auto">
          <a:xfrm>
            <a:off x="0" y="2171700"/>
            <a:ext cx="12192000" cy="262890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50" name="文本框 5"/>
          <p:cNvSpPr>
            <a:spLocks noChangeArrowheads="1"/>
          </p:cNvSpPr>
          <p:nvPr/>
        </p:nvSpPr>
        <p:spPr bwMode="auto">
          <a:xfrm>
            <a:off x="3786823" y="2873434"/>
            <a:ext cx="458343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RL</a:t>
            </a:r>
            <a:r>
              <a:rPr lang="en-US" altLang="en-US" sz="54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存在的问题</a:t>
            </a:r>
            <a:endParaRPr lang="en-US" altLang="en-US" sz="5400" b="1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05" name="矩形 4"/>
          <p:cNvSpPr>
            <a:spLocks noChangeArrowheads="1"/>
          </p:cNvSpPr>
          <p:nvPr/>
        </p:nvSpPr>
        <p:spPr bwMode="auto">
          <a:xfrm rot="2700000">
            <a:off x="5645150" y="1716088"/>
            <a:ext cx="889000" cy="889000"/>
          </a:xfrm>
          <a:prstGeom prst="rect">
            <a:avLst/>
          </a:prstGeom>
          <a:solidFill>
            <a:srgbClr val="2F374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A5A5A5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ldLvl="0" animBg="1" autoUpdateAnimBg="0"/>
      <p:bldP spid="6150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23423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RL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存在的问题</a:t>
            </a:r>
            <a:endParaRPr lang="zh-CN" altLang="en-US" sz="2800" b="1" dirty="0">
              <a:solidFill>
                <a:schemeClr val="bg1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6477" y="26010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Sorta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Insightful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906438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799" y="1193882"/>
            <a:ext cx="52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Sample inefficiency</a:t>
            </a:r>
            <a:r>
              <a:rPr lang="zh-CN" altLang="en-US" dirty="0"/>
              <a:t>：样本数往往超过预期</a:t>
            </a:r>
            <a:endParaRPr lang="zh-CN" altLang="en-US" dirty="0"/>
          </a:p>
        </p:txBody>
      </p:sp>
      <p:pic>
        <p:nvPicPr>
          <p:cNvPr id="2052" name="Picture 4" descr="Figure from Rainbow DQ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93" y="1869710"/>
            <a:ext cx="4529260" cy="428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45" y="1563214"/>
            <a:ext cx="5085267" cy="4526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67268" y="1188338"/>
            <a:ext cx="402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OpenAI</a:t>
            </a:r>
            <a:r>
              <a:rPr lang="en-US" altLang="zh-CN" dirty="0"/>
              <a:t> 1v1 &amp; </a:t>
            </a:r>
            <a:r>
              <a:rPr lang="en-US" altLang="zh-CN" dirty="0" err="1"/>
              <a:t>OpenAI</a:t>
            </a:r>
            <a:r>
              <a:rPr lang="en-US" altLang="zh-CN" dirty="0"/>
              <a:t> Five(DotA2 AI)</a:t>
            </a:r>
            <a:endParaRPr lang="zh-CN" altLang="en-US" dirty="0"/>
          </a:p>
        </p:txBody>
      </p:sp>
    </p:spTree>
  </p:cSld>
  <p:clrMapOvr>
    <a:masterClrMapping/>
  </p:clrMapOvr>
  <p:transition spd="slow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23423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RL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存在的问题</a:t>
            </a:r>
            <a:endParaRPr lang="zh-CN" altLang="en-US" sz="2800" b="1" dirty="0">
              <a:solidFill>
                <a:schemeClr val="bg1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6477" y="26010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Sorta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Insightful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906438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677" y="1235303"/>
            <a:ext cx="571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许多问题可以用其他方法得到更好的解决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对于特定领域，其相关算法效果更好且更快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33706" y="4655454"/>
            <a:ext cx="221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MIT Cheetah 3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54" y="2556906"/>
            <a:ext cx="3334458" cy="1876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57" y="2556906"/>
            <a:ext cx="3333750" cy="18764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37362" y="4655454"/>
            <a:ext cx="286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Boston Dynamics Atlas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190" y="2017879"/>
            <a:ext cx="2822241" cy="28222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80124" y="5052943"/>
            <a:ext cx="303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online trajectory opt </a:t>
            </a:r>
            <a:r>
              <a:rPr lang="en-US" altLang="zh-CN" dirty="0" err="1"/>
              <a:t>Mujoco</a:t>
            </a:r>
            <a:r>
              <a:rPr lang="en-US" altLang="zh-CN" dirty="0"/>
              <a:t> (</a:t>
            </a:r>
            <a:r>
              <a:rPr lang="en-US" altLang="zh-CN" dirty="0" err="1"/>
              <a:t>Tassa</a:t>
            </a:r>
            <a:r>
              <a:rPr lang="en-US" altLang="zh-CN" dirty="0"/>
              <a:t> et al, IROS 2012)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89821" y="5148271"/>
            <a:ext cx="3499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contact detection algorithm</a:t>
            </a:r>
            <a:r>
              <a:rPr lang="zh-CN" altLang="en-US" sz="1400" dirty="0"/>
              <a:t> </a:t>
            </a:r>
            <a:r>
              <a:rPr lang="en-US" altLang="zh-CN" sz="1400" dirty="0"/>
              <a:t>and </a:t>
            </a:r>
            <a:endParaRPr lang="en-US" altLang="zh-CN" sz="1400" dirty="0"/>
          </a:p>
          <a:p>
            <a:pPr algn="ctr"/>
            <a:r>
              <a:rPr lang="en-US" altLang="zh-CN" sz="1400" dirty="0"/>
              <a:t>model-predictive control algorithm</a:t>
            </a:r>
            <a:endParaRPr lang="zh-CN" altLang="en-US" sz="1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319769" y="5148271"/>
            <a:ext cx="3499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  time-varying LQR, QP solvers, </a:t>
            </a:r>
            <a:endParaRPr lang="en-US" altLang="zh-CN" sz="1400" dirty="0"/>
          </a:p>
          <a:p>
            <a:pPr algn="ctr"/>
            <a:r>
              <a:rPr lang="en-US" altLang="zh-CN" sz="1400" dirty="0"/>
              <a:t>and convex optimization</a:t>
            </a:r>
            <a:endParaRPr lang="en-US" altLang="zh-CN" sz="1400" dirty="0"/>
          </a:p>
        </p:txBody>
      </p:sp>
    </p:spTree>
  </p:cSld>
  <p:clrMapOvr>
    <a:masterClrMapping/>
  </p:clrMapOvr>
  <p:transition spd="slow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23423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RL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存在的问题</a:t>
            </a:r>
            <a:endParaRPr lang="zh-CN" altLang="en-US" sz="2800" b="1" dirty="0">
              <a:solidFill>
                <a:schemeClr val="bg1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6477" y="26010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Sorta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Insightful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906438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798" y="1045393"/>
            <a:ext cx="616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设计</a:t>
            </a:r>
            <a:r>
              <a:rPr lang="en-US" altLang="zh-CN" dirty="0"/>
              <a:t>Reward Function</a:t>
            </a:r>
            <a:r>
              <a:rPr lang="zh-CN" altLang="en-US" dirty="0"/>
              <a:t>：</a:t>
            </a:r>
            <a:r>
              <a:rPr lang="en-US" altLang="zh-CN" dirty="0"/>
              <a:t>sparse reward or shaped reward?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4642" r="1428"/>
          <a:stretch>
            <a:fillRect/>
          </a:stretch>
        </p:blipFill>
        <p:spPr>
          <a:xfrm>
            <a:off x="0" y="3870455"/>
            <a:ext cx="6166340" cy="25928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19" y="1530472"/>
            <a:ext cx="5506122" cy="25069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40" y="3199163"/>
            <a:ext cx="5812771" cy="1675513"/>
          </a:xfrm>
          <a:prstGeom prst="rect">
            <a:avLst/>
          </a:prstGeom>
        </p:spPr>
      </p:pic>
      <p:pic>
        <p:nvPicPr>
          <p:cNvPr id="1026" name="Picture 2" descr="Lego grasp reward func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1"/>
          <a:stretch>
            <a:fillRect/>
          </a:stretch>
        </p:blipFill>
        <p:spPr bwMode="auto">
          <a:xfrm>
            <a:off x="6285425" y="5077473"/>
            <a:ext cx="5506122" cy="64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425" y="1701977"/>
            <a:ext cx="5579605" cy="139490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23423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RL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存在的问题</a:t>
            </a:r>
            <a:endParaRPr lang="zh-CN" altLang="en-US" sz="2800" b="1" dirty="0">
              <a:solidFill>
                <a:schemeClr val="bg1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6477" y="26010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Sorta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Insightful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906438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677" y="1235303"/>
            <a:ext cx="57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容易陷入</a:t>
            </a:r>
            <a:r>
              <a:rPr lang="en-US" altLang="zh-CN" dirty="0"/>
              <a:t>local optimal</a:t>
            </a:r>
            <a:r>
              <a:rPr lang="zh-CN" altLang="en-US" dirty="0"/>
              <a:t>且难逃出</a:t>
            </a:r>
            <a:endParaRPr lang="zh-CN" altLang="en-US" dirty="0"/>
          </a:p>
        </p:txBody>
      </p:sp>
      <p:pic>
        <p:nvPicPr>
          <p:cNvPr id="2050" name="Picture 2" descr="Image result for mujoco cheetah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15" y="1978337"/>
            <a:ext cx="4032616" cy="401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xploration optimal reinforcement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12" y="2932732"/>
            <a:ext cx="6203950" cy="210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23423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RL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存在的问题</a:t>
            </a:r>
            <a:endParaRPr lang="zh-CN" altLang="en-US" sz="2800" b="1" dirty="0">
              <a:solidFill>
                <a:schemeClr val="bg1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6477" y="26010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Sorta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Insightful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895643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715" y="1958975"/>
            <a:ext cx="418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最后结果可能是对某种模式的过拟合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54965" y="3244850"/>
            <a:ext cx="409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zh-CN" altLang="en-US" dirty="0"/>
              <a:t>最后结果不稳定，且难以复现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431925"/>
            <a:ext cx="6835775" cy="2219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6415" y="2454910"/>
            <a:ext cx="340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对不同环境的迁移能力较差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651885"/>
            <a:ext cx="6865620" cy="2196465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25604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565400" y="1781175"/>
            <a:ext cx="7498715" cy="2592518"/>
            <a:chOff x="2565105" y="1366839"/>
            <a:chExt cx="6931933" cy="2592518"/>
          </a:xfrm>
        </p:grpSpPr>
        <p:sp>
          <p:nvSpPr>
            <p:cNvPr id="27653" name="任意多边形 10"/>
            <p:cNvSpPr>
              <a:spLocks noChangeArrowheads="1"/>
            </p:cNvSpPr>
            <p:nvPr/>
          </p:nvSpPr>
          <p:spPr bwMode="auto">
            <a:xfrm rot="5400000">
              <a:off x="8104006" y="2313782"/>
              <a:ext cx="2339975" cy="446088"/>
            </a:xfrm>
            <a:custGeom>
              <a:avLst/>
              <a:gdLst>
                <a:gd name="T0" fmla="*/ 0 w 2409826"/>
                <a:gd name="T1" fmla="*/ 446088 h 396002"/>
                <a:gd name="T2" fmla="*/ 0 w 2409826"/>
                <a:gd name="T3" fmla="*/ 1 h 396002"/>
                <a:gd name="T4" fmla="*/ 1 w 2409826"/>
                <a:gd name="T5" fmla="*/ 1 h 396002"/>
                <a:gd name="T6" fmla="*/ 1 w 2409826"/>
                <a:gd name="T7" fmla="*/ 0 h 396002"/>
                <a:gd name="T8" fmla="*/ 2339975 w 2409826"/>
                <a:gd name="T9" fmla="*/ 0 h 396002"/>
                <a:gd name="T10" fmla="*/ 2339975 w 2409826"/>
                <a:gd name="T11" fmla="*/ 1 h 396002"/>
                <a:gd name="T12" fmla="*/ 2339975 w 2409826"/>
                <a:gd name="T13" fmla="*/ 1 h 396002"/>
                <a:gd name="T14" fmla="*/ 2339975 w 2409826"/>
                <a:gd name="T15" fmla="*/ 446088 h 396002"/>
                <a:gd name="T16" fmla="*/ 2219739 w 2409826"/>
                <a:gd name="T17" fmla="*/ 446088 h 396002"/>
                <a:gd name="T18" fmla="*/ 2219739 w 2409826"/>
                <a:gd name="T19" fmla="*/ 139487 h 396002"/>
                <a:gd name="T20" fmla="*/ 120236 w 2409826"/>
                <a:gd name="T21" fmla="*/ 139487 h 396002"/>
                <a:gd name="T22" fmla="*/ 120236 w 2409826"/>
                <a:gd name="T23" fmla="*/ 446088 h 396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409826"/>
                <a:gd name="T37" fmla="*/ 0 h 396002"/>
                <a:gd name="T38" fmla="*/ 2409826 w 2409826"/>
                <a:gd name="T39" fmla="*/ 396002 h 3960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409826" h="396002">
                  <a:moveTo>
                    <a:pt x="0" y="39600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409826" y="0"/>
                  </a:lnTo>
                  <a:lnTo>
                    <a:pt x="2409826" y="1"/>
                  </a:lnTo>
                  <a:lnTo>
                    <a:pt x="2409826" y="396002"/>
                  </a:lnTo>
                  <a:lnTo>
                    <a:pt x="2286001" y="396002"/>
                  </a:lnTo>
                  <a:lnTo>
                    <a:pt x="2286001" y="123826"/>
                  </a:lnTo>
                  <a:lnTo>
                    <a:pt x="123825" y="123826"/>
                  </a:lnTo>
                  <a:lnTo>
                    <a:pt x="123825" y="396002"/>
                  </a:lnTo>
                  <a:lnTo>
                    <a:pt x="0" y="3960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654" name="任意多边形 11"/>
            <p:cNvSpPr>
              <a:spLocks noChangeArrowheads="1"/>
            </p:cNvSpPr>
            <p:nvPr/>
          </p:nvSpPr>
          <p:spPr bwMode="auto">
            <a:xfrm rot="16200000" flipH="1">
              <a:off x="1618161" y="2313782"/>
              <a:ext cx="2339975" cy="446088"/>
            </a:xfrm>
            <a:custGeom>
              <a:avLst/>
              <a:gdLst>
                <a:gd name="T0" fmla="*/ 0 w 2409826"/>
                <a:gd name="T1" fmla="*/ 446088 h 396002"/>
                <a:gd name="T2" fmla="*/ 0 w 2409826"/>
                <a:gd name="T3" fmla="*/ 1 h 396002"/>
                <a:gd name="T4" fmla="*/ 1 w 2409826"/>
                <a:gd name="T5" fmla="*/ 1 h 396002"/>
                <a:gd name="T6" fmla="*/ 1 w 2409826"/>
                <a:gd name="T7" fmla="*/ 0 h 396002"/>
                <a:gd name="T8" fmla="*/ 2339975 w 2409826"/>
                <a:gd name="T9" fmla="*/ 0 h 396002"/>
                <a:gd name="T10" fmla="*/ 2339975 w 2409826"/>
                <a:gd name="T11" fmla="*/ 1 h 396002"/>
                <a:gd name="T12" fmla="*/ 2339975 w 2409826"/>
                <a:gd name="T13" fmla="*/ 1 h 396002"/>
                <a:gd name="T14" fmla="*/ 2339975 w 2409826"/>
                <a:gd name="T15" fmla="*/ 446088 h 396002"/>
                <a:gd name="T16" fmla="*/ 2219739 w 2409826"/>
                <a:gd name="T17" fmla="*/ 446088 h 396002"/>
                <a:gd name="T18" fmla="*/ 2219739 w 2409826"/>
                <a:gd name="T19" fmla="*/ 139487 h 396002"/>
                <a:gd name="T20" fmla="*/ 120236 w 2409826"/>
                <a:gd name="T21" fmla="*/ 139487 h 396002"/>
                <a:gd name="T22" fmla="*/ 120236 w 2409826"/>
                <a:gd name="T23" fmla="*/ 446088 h 396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409826"/>
                <a:gd name="T37" fmla="*/ 0 h 396002"/>
                <a:gd name="T38" fmla="*/ 2409826 w 2409826"/>
                <a:gd name="T39" fmla="*/ 396002 h 3960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409826" h="396002">
                  <a:moveTo>
                    <a:pt x="0" y="39600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409826" y="0"/>
                  </a:lnTo>
                  <a:lnTo>
                    <a:pt x="2409826" y="1"/>
                  </a:lnTo>
                  <a:lnTo>
                    <a:pt x="2409826" y="396002"/>
                  </a:lnTo>
                  <a:lnTo>
                    <a:pt x="2286001" y="396002"/>
                  </a:lnTo>
                  <a:lnTo>
                    <a:pt x="2286001" y="123826"/>
                  </a:lnTo>
                  <a:lnTo>
                    <a:pt x="123825" y="123826"/>
                  </a:lnTo>
                  <a:lnTo>
                    <a:pt x="123825" y="396002"/>
                  </a:lnTo>
                  <a:lnTo>
                    <a:pt x="0" y="3960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27655" name="Group 7"/>
            <p:cNvGrpSpPr/>
            <p:nvPr/>
          </p:nvGrpSpPr>
          <p:grpSpPr bwMode="auto">
            <a:xfrm>
              <a:off x="3176004" y="1468305"/>
              <a:ext cx="5839997" cy="2491052"/>
              <a:chOff x="-443511" y="-8072"/>
              <a:chExt cx="5840190" cy="2492425"/>
            </a:xfrm>
          </p:grpSpPr>
          <p:sp>
            <p:nvSpPr>
              <p:cNvPr id="25611" name="文本框 6"/>
              <p:cNvSpPr>
                <a:spLocks noChangeArrowheads="1"/>
              </p:cNvSpPr>
              <p:nvPr/>
            </p:nvSpPr>
            <p:spPr bwMode="auto">
              <a:xfrm>
                <a:off x="75315" y="-8072"/>
                <a:ext cx="4763128" cy="1862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1500" dirty="0">
                    <a:solidFill>
                      <a:schemeClr val="bg1"/>
                    </a:solidFill>
                    <a:latin typeface="Impact" panose="020B0806030902050204" pitchFamily="34" charset="0"/>
                    <a:sym typeface="Impact" panose="020B0806030902050204" pitchFamily="34" charset="0"/>
                  </a:rPr>
                  <a:t>THANKS</a:t>
                </a:r>
                <a:endParaRPr lang="zh-CN" altLang="en-US" sz="11500" dirty="0">
                  <a:solidFill>
                    <a:schemeClr val="bg1"/>
                  </a:solidFill>
                  <a:latin typeface="Impact" panose="020B0806030902050204" pitchFamily="34" charset="0"/>
                  <a:sym typeface="Impact" panose="020B0806030902050204" pitchFamily="34" charset="0"/>
                </a:endParaRPr>
              </a:p>
            </p:txBody>
          </p:sp>
          <p:sp>
            <p:nvSpPr>
              <p:cNvPr id="25612" name="文本框 9"/>
              <p:cNvSpPr>
                <a:spLocks noChangeArrowheads="1"/>
              </p:cNvSpPr>
              <p:nvPr/>
            </p:nvSpPr>
            <p:spPr bwMode="auto">
              <a:xfrm>
                <a:off x="-443511" y="1530693"/>
                <a:ext cx="5840190" cy="95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sym typeface="Calibri" panose="020F0502020204030204" pitchFamily="34" charset="0"/>
                  </a:rPr>
                  <a:t>Reinforcement Learning Paper Reading</a:t>
                </a:r>
                <a:endParaRPr lang="zh-CN" alt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sym typeface="宋体" pitchFamily="2" charset="-122"/>
                </a:endParaRPr>
              </a:p>
            </p:txBody>
          </p:sp>
        </p:grpSp>
      </p:grpSp>
      <p:grpSp>
        <p:nvGrpSpPr>
          <p:cNvPr id="13" name="Group 10"/>
          <p:cNvGrpSpPr/>
          <p:nvPr/>
        </p:nvGrpSpPr>
        <p:grpSpPr bwMode="auto">
          <a:xfrm>
            <a:off x="5035443" y="5363767"/>
            <a:ext cx="1960880" cy="797608"/>
            <a:chOff x="514322" y="-70330"/>
            <a:chExt cx="1961183" cy="798562"/>
          </a:xfrm>
        </p:grpSpPr>
        <p:sp>
          <p:nvSpPr>
            <p:cNvPr id="14" name="文本框 13"/>
            <p:cNvSpPr>
              <a:spLocks noChangeArrowheads="1"/>
            </p:cNvSpPr>
            <p:nvPr/>
          </p:nvSpPr>
          <p:spPr bwMode="auto">
            <a:xfrm>
              <a:off x="514322" y="-70330"/>
              <a:ext cx="1961183" cy="39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Calibri" panose="020F0502020204030204" pitchFamily="34" charset="0"/>
                </a:rPr>
                <a:t>汇报人：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Calibri" panose="020F0502020204030204" pitchFamily="34" charset="0"/>
                </a:rPr>
                <a:t>陈雨青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 panose="020F0502020204030204" pitchFamily="34" charset="0"/>
              </a:endParaRPr>
            </a:p>
          </p:txBody>
        </p:sp>
        <p:sp>
          <p:nvSpPr>
            <p:cNvPr id="15" name="文本框 14"/>
            <p:cNvSpPr>
              <a:spLocks noChangeArrowheads="1"/>
            </p:cNvSpPr>
            <p:nvPr/>
          </p:nvSpPr>
          <p:spPr bwMode="auto">
            <a:xfrm>
              <a:off x="717866" y="328975"/>
              <a:ext cx="1554085" cy="39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1.14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, 201</a:t>
              </a:r>
              <a:r>
                <a:rPr lang="en-US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9</a:t>
              </a:r>
              <a:endPara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076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-302" y="895033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126" name="文本框 2"/>
          <p:cNvSpPr>
            <a:spLocks noChangeArrowheads="1"/>
          </p:cNvSpPr>
          <p:nvPr/>
        </p:nvSpPr>
        <p:spPr bwMode="auto">
          <a:xfrm>
            <a:off x="247650" y="55563"/>
            <a:ext cx="3238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CONTENTS</a:t>
            </a:r>
            <a:endParaRPr lang="zh-CN" altLang="en-US" sz="4800" b="1">
              <a:solidFill>
                <a:schemeClr val="bg1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27780" y="2091055"/>
            <a:ext cx="504444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1. </a:t>
            </a:r>
            <a:r>
              <a:rPr lang="en-US" sz="2800" b="1" dirty="0">
                <a:solidFill>
                  <a:schemeClr val="bg1"/>
                </a:solidFill>
              </a:rPr>
              <a:t>DQN算法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2. </a:t>
            </a:r>
            <a:r>
              <a:rPr lang="zh-CN" sz="2800" b="1" dirty="0">
                <a:solidFill>
                  <a:schemeClr val="bg1"/>
                </a:solidFill>
              </a:rPr>
              <a:t>算法</a:t>
            </a:r>
            <a:r>
              <a:rPr lang="en-US" altLang="zh-CN" sz="2800" b="1" dirty="0">
                <a:solidFill>
                  <a:schemeClr val="bg1"/>
                </a:solidFill>
              </a:rPr>
              <a:t>运用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3. </a:t>
            </a:r>
            <a:r>
              <a:rPr lang="en-US" altLang="en-US" sz="2800" b="1" dirty="0">
                <a:solidFill>
                  <a:schemeClr val="bg1"/>
                </a:solidFill>
                <a:sym typeface="+mn-ea"/>
              </a:rPr>
              <a:t>Apollp代码解析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4. 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RL</a:t>
            </a:r>
            <a:r>
              <a:rPr lang="en-US" altLang="en-US" sz="2800" b="1" dirty="0">
                <a:solidFill>
                  <a:schemeClr val="bg1"/>
                </a:solidFill>
                <a:sym typeface="+mn-ea"/>
              </a:rPr>
              <a:t>不足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3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 autoUpdateAnimBg="0"/>
      <p:bldP spid="5126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100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矩形 3"/>
          <p:cNvSpPr>
            <a:spLocks noChangeArrowheads="1"/>
          </p:cNvSpPr>
          <p:nvPr/>
        </p:nvSpPr>
        <p:spPr bwMode="auto">
          <a:xfrm>
            <a:off x="0" y="2171700"/>
            <a:ext cx="12192000" cy="262890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50" name="文本框 5"/>
          <p:cNvSpPr>
            <a:spLocks noChangeArrowheads="1"/>
          </p:cNvSpPr>
          <p:nvPr/>
        </p:nvSpPr>
        <p:spPr bwMode="auto">
          <a:xfrm>
            <a:off x="4437063" y="2873434"/>
            <a:ext cx="328295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DQN</a:t>
            </a:r>
            <a:r>
              <a:rPr lang="zh-CN" altLang="en-US" sz="54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算法</a:t>
            </a:r>
            <a:endParaRPr lang="zh-CN" altLang="en-US" sz="5400" b="1" dirty="0">
              <a:solidFill>
                <a:schemeClr val="bg1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4105" name="矩形 4"/>
          <p:cNvSpPr>
            <a:spLocks noChangeArrowheads="1"/>
          </p:cNvSpPr>
          <p:nvPr/>
        </p:nvSpPr>
        <p:spPr bwMode="auto">
          <a:xfrm rot="2700000">
            <a:off x="5645150" y="1716088"/>
            <a:ext cx="889000" cy="889000"/>
          </a:xfrm>
          <a:prstGeom prst="rect">
            <a:avLst/>
          </a:prstGeom>
          <a:solidFill>
            <a:srgbClr val="2F374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A5A5A5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ldLvl="0" animBg="1" autoUpdateAnimBg="0"/>
      <p:bldP spid="6150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17907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DQN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宋体" pitchFamily="2" charset="-122"/>
              </a:rPr>
              <a:t>算法</a:t>
            </a:r>
            <a:endParaRPr lang="en-US" altLang="zh-CN" sz="2800" b="1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895643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624330" y="1657350"/>
            <a:ext cx="8775700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Playing Atari with Deep Reinforcement Learning---- 2013 Google Deepmind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实现场景：Atari 2600 games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实现的不同：CNN+Q-Learing(memory)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输入：                                      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输出：智能体的动作(向左向右)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35" y="3366770"/>
            <a:ext cx="2251710" cy="14814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280785" y="3366770"/>
            <a:ext cx="44443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解决的问题：</a:t>
            </a:r>
            <a:endParaRPr lang="en-US" altLang="en-US"/>
          </a:p>
          <a:p>
            <a:pPr algn="l"/>
            <a:r>
              <a:rPr lang="en-US"/>
              <a:t>1</a:t>
            </a:r>
            <a:r>
              <a:rPr lang="en-US" altLang="en-US"/>
              <a:t>.奖惩延迟，稀疏</a:t>
            </a:r>
            <a:endParaRPr lang="en-US"/>
          </a:p>
          <a:p>
            <a:pPr algn="l"/>
            <a:r>
              <a:rPr lang="en-US"/>
              <a:t>2.</a:t>
            </a:r>
            <a:r>
              <a:rPr lang="en-US" altLang="en-US"/>
              <a:t>假设样本独立，但是实际上rl是序列样本</a:t>
            </a:r>
            <a:endParaRPr lang="en-US" altLang="en-US"/>
          </a:p>
          <a:p>
            <a:pPr algn="l"/>
            <a:r>
              <a:rPr lang="en-US"/>
              <a:t>3.</a:t>
            </a:r>
            <a:r>
              <a:rPr lang="en-US" altLang="en-US"/>
              <a:t>样本分布随着行为改变，不稳定</a:t>
            </a:r>
            <a:endParaRPr lang="en-US" altLang="en-US"/>
          </a:p>
        </p:txBody>
      </p:sp>
    </p:spTree>
  </p:cSld>
  <p:clrMapOvr>
    <a:masterClrMapping/>
  </p:clrMapOvr>
  <p:transition spd="slow" advTm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17907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DQN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宋体" pitchFamily="2" charset="-122"/>
              </a:rPr>
              <a:t>算法</a:t>
            </a:r>
            <a:endParaRPr lang="en-US" altLang="zh-CN" sz="2800" b="1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895643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pic>
        <p:nvPicPr>
          <p:cNvPr id="2" name="Picture 1" descr="DQN的流程"/>
          <p:cNvPicPr>
            <a:picLocks noChangeAspect="1"/>
          </p:cNvPicPr>
          <p:nvPr/>
        </p:nvPicPr>
        <p:blipFill>
          <a:blip r:embed="rId2"/>
          <a:srcRect l="22969" t="34956" r="40273" b="33270"/>
          <a:stretch>
            <a:fillRect/>
          </a:stretch>
        </p:blipFill>
        <p:spPr>
          <a:xfrm>
            <a:off x="6314440" y="1144905"/>
            <a:ext cx="5281295" cy="25990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57505" y="4009390"/>
            <a:ext cx="107480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和NQL不同点：神经网络的loss function的设置</a:t>
            </a:r>
            <a:endParaRPr lang="en-US" altLang="en-US"/>
          </a:p>
          <a:p>
            <a:r>
              <a:rPr lang="en-US" altLang="en-US"/>
              <a:t>记忆模块就是让神经网络能够有效收敛</a:t>
            </a:r>
            <a:endParaRPr lang="en-US" altLang="en-US"/>
          </a:p>
          <a:p>
            <a:r>
              <a:rPr lang="en-US" altLang="en-US"/>
              <a:t>进行梯度迭代的时候，q_target模块利用stop_gradientt停止迭代，q_target采用q_learing的方式计算</a:t>
            </a:r>
            <a:endParaRPr lang="en-US" altLang="en-US"/>
          </a:p>
          <a:p>
            <a:endParaRPr lang="en-US" altLang="en-US"/>
          </a:p>
        </p:txBody>
      </p:sp>
      <p:pic>
        <p:nvPicPr>
          <p:cNvPr id="4" name="Picture 3" descr="DQN"/>
          <p:cNvPicPr>
            <a:picLocks noChangeAspect="1"/>
          </p:cNvPicPr>
          <p:nvPr/>
        </p:nvPicPr>
        <p:blipFill>
          <a:blip r:embed="rId3"/>
          <a:srcRect l="14768" t="25323" r="38930" b="32652"/>
          <a:stretch>
            <a:fillRect/>
          </a:stretch>
        </p:blipFill>
        <p:spPr>
          <a:xfrm>
            <a:off x="200660" y="1017270"/>
            <a:ext cx="6028055" cy="272669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17907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DQN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宋体" pitchFamily="2" charset="-122"/>
              </a:rPr>
              <a:t>算法</a:t>
            </a:r>
            <a:endParaRPr lang="en-US" altLang="zh-CN" sz="2800" b="1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895643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1159510"/>
            <a:ext cx="1100518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memory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1.搭建两个网络，eval参数实时更新，target利用的没有实时更新的参数</a:t>
            </a:r>
            <a:endParaRPr lang="en-US" altLang="en-US"/>
          </a:p>
          <a:p>
            <a:pPr algn="l"/>
            <a:r>
              <a:rPr lang="en-US" altLang="en-US"/>
              <a:t>q_target = self.r + self.gamma *tf.reduce_max(self.q_next, axis=1, name='Qmax_s_') </a:t>
            </a:r>
            <a:endParaRPr lang="en-US" altLang="en-US"/>
          </a:p>
          <a:p>
            <a:pPr algn="l"/>
            <a:r>
              <a:rPr lang="en-US" altLang="en-US"/>
              <a:t>q_eval_wrt_a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2.loss functiion设置：</a:t>
            </a:r>
            <a:endParaRPr lang="en-US" altLang="en-US"/>
          </a:p>
          <a:p>
            <a:pPr algn="l"/>
            <a:r>
              <a:rPr lang="en-US" altLang="en-US"/>
              <a:t>loss = tf.reduce_mean(tf.squared_difference(self.q_target, self.q_eval_wrt_a, name='TD_error')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3.记忆功能：</a:t>
            </a:r>
            <a:endParaRPr lang="en-US" altLang="en-US"/>
          </a:p>
          <a:p>
            <a:pPr algn="l"/>
            <a:r>
              <a:rPr lang="en-US" altLang="en-US"/>
              <a:t>        a.记忆存储：transition = np.hstack((s, [a, r], s_))</a:t>
            </a:r>
            <a:endParaRPr lang="en-US" altLang="en-US"/>
          </a:p>
          <a:p>
            <a:pPr algn="l"/>
            <a:r>
              <a:rPr lang="en-US" altLang="en-US"/>
              <a:t>        b.记忆提取学习：</a:t>
            </a:r>
            <a:endParaRPr lang="en-US" altLang="en-US"/>
          </a:p>
          <a:p>
            <a:pPr algn="l"/>
            <a:r>
              <a:rPr lang="en-US" altLang="en-US"/>
              <a:t>        神经网络训练的输入是随机从记忆库中提取</a:t>
            </a:r>
            <a:endParaRPr lang="en-US" altLang="en-US"/>
          </a:p>
          <a:p>
            <a:pPr algn="l"/>
            <a:r>
              <a:rPr lang="en-US" altLang="en-US"/>
              <a:t>             c.参数替换：t_params, e_params#collection形式</a:t>
            </a:r>
            <a:endParaRPr lang="en-US" altLang="en-US"/>
          </a:p>
        </p:txBody>
      </p:sp>
      <p:pic>
        <p:nvPicPr>
          <p:cNvPr id="3" name="Picture 2" descr="DQN的流程"/>
          <p:cNvPicPr>
            <a:picLocks noChangeAspect="1"/>
          </p:cNvPicPr>
          <p:nvPr/>
        </p:nvPicPr>
        <p:blipFill>
          <a:blip r:embed="rId2"/>
          <a:srcRect l="22969" t="34956" r="40273" b="33270"/>
          <a:stretch>
            <a:fillRect/>
          </a:stretch>
        </p:blipFill>
        <p:spPr>
          <a:xfrm>
            <a:off x="6780530" y="3426460"/>
            <a:ext cx="5281295" cy="25990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1159510"/>
            <a:ext cx="110051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/>
              <a:t>memory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1.搭建两个网络，eval参数实时更新，target利用的没有实时更新的参数（间隔一定的步长开始替换）</a:t>
            </a:r>
            <a:endParaRPr lang="en-US" altLang="en-US"/>
          </a:p>
          <a:p>
            <a:pPr algn="l"/>
            <a:r>
              <a:rPr lang="en-US" altLang="en-US"/>
              <a:t>q_target = self.r + self.gamma *tf.reduce_max(self.q_next, axis=1, name='Qmax_s_') </a:t>
            </a:r>
            <a:endParaRPr lang="en-US" altLang="en-US"/>
          </a:p>
          <a:p>
            <a:pPr algn="l"/>
            <a:r>
              <a:rPr lang="en-US" altLang="en-US"/>
              <a:t>q_eval_wrt_a  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2.loss functiion设置：</a:t>
            </a:r>
            <a:endParaRPr lang="en-US" altLang="en-US"/>
          </a:p>
          <a:p>
            <a:pPr algn="l"/>
            <a:r>
              <a:rPr lang="en-US" altLang="en-US"/>
              <a:t>loss = tf.reduce_mean(tf.squared_difference(self.q_target, self.q_eval_wrt_a, name='TD_error')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3.记忆功能：</a:t>
            </a:r>
            <a:endParaRPr lang="en-US" altLang="en-US"/>
          </a:p>
          <a:p>
            <a:pPr algn="l"/>
            <a:r>
              <a:rPr lang="en-US" altLang="en-US"/>
              <a:t>        a.记忆存储：transition = np.hstack((s, [a, r], s_))</a:t>
            </a:r>
            <a:endParaRPr lang="en-US" altLang="en-US"/>
          </a:p>
          <a:p>
            <a:pPr algn="l"/>
            <a:r>
              <a:rPr lang="en-US" altLang="en-US"/>
              <a:t>        b.记忆提取学习：</a:t>
            </a:r>
            <a:endParaRPr lang="en-US" altLang="en-US"/>
          </a:p>
          <a:p>
            <a:pPr algn="l"/>
            <a:r>
              <a:rPr lang="en-US" altLang="en-US"/>
              <a:t>        神经网络训练的输入是随机从记忆库中提取</a:t>
            </a:r>
            <a:endParaRPr lang="en-US" altLang="en-US"/>
          </a:p>
          <a:p>
            <a:pPr algn="l"/>
            <a:r>
              <a:rPr lang="en-US" altLang="en-US"/>
              <a:t>             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18515" y="4771390"/>
            <a:ext cx="581533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100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矩形 3"/>
          <p:cNvSpPr>
            <a:spLocks noChangeArrowheads="1"/>
          </p:cNvSpPr>
          <p:nvPr/>
        </p:nvSpPr>
        <p:spPr bwMode="auto">
          <a:xfrm>
            <a:off x="0" y="2171700"/>
            <a:ext cx="12192000" cy="262890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50" name="文本框 5"/>
          <p:cNvSpPr>
            <a:spLocks noChangeArrowheads="1"/>
          </p:cNvSpPr>
          <p:nvPr/>
        </p:nvSpPr>
        <p:spPr bwMode="auto">
          <a:xfrm>
            <a:off x="4612959" y="2873434"/>
            <a:ext cx="293116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 b="1" dirty="0">
                <a:solidFill>
                  <a:schemeClr val="bg1"/>
                </a:solidFill>
                <a:latin typeface="Calibri" panose="020F0502020204030204" pitchFamily="34" charset="0"/>
                <a:sym typeface="宋体" pitchFamily="2" charset="-122"/>
              </a:rPr>
              <a:t>算法</a:t>
            </a:r>
            <a:r>
              <a:rPr lang="en-US" altLang="zh-CN" sz="5400" b="1" dirty="0">
                <a:solidFill>
                  <a:schemeClr val="bg1"/>
                </a:solidFill>
                <a:latin typeface="Calibri" panose="020F0502020204030204" pitchFamily="34" charset="0"/>
                <a:sym typeface="宋体" pitchFamily="2" charset="-122"/>
              </a:rPr>
              <a:t>运用</a:t>
            </a:r>
            <a:endParaRPr lang="en-US" altLang="zh-CN" sz="5400" b="1" dirty="0">
              <a:solidFill>
                <a:schemeClr val="bg1"/>
              </a:solidFill>
              <a:latin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4105" name="矩形 4"/>
          <p:cNvSpPr>
            <a:spLocks noChangeArrowheads="1"/>
          </p:cNvSpPr>
          <p:nvPr/>
        </p:nvSpPr>
        <p:spPr bwMode="auto">
          <a:xfrm rot="2700000">
            <a:off x="5645150" y="1716088"/>
            <a:ext cx="889000" cy="889000"/>
          </a:xfrm>
          <a:prstGeom prst="rect">
            <a:avLst/>
          </a:prstGeom>
          <a:solidFill>
            <a:srgbClr val="2F374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A5A5A5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ldLvl="0" animBg="1" autoUpdateAnimBg="0"/>
      <p:bldP spid="6150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2" name="文本框 4"/>
          <p:cNvSpPr>
            <a:spLocks noChangeArrowheads="1"/>
          </p:cNvSpPr>
          <p:nvPr/>
        </p:nvSpPr>
        <p:spPr bwMode="auto">
          <a:xfrm>
            <a:off x="125046" y="186065"/>
            <a:ext cx="17907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DQN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sym typeface="宋体" pitchFamily="2" charset="-122"/>
              </a:rPr>
              <a:t>算法</a:t>
            </a:r>
            <a:endParaRPr lang="en-US" altLang="zh-CN" sz="2800" b="1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895643"/>
            <a:ext cx="12192000" cy="55568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253490"/>
            <a:ext cx="3762375" cy="2533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435" y="1253490"/>
            <a:ext cx="3848100" cy="2533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5" y="1253490"/>
            <a:ext cx="3762375" cy="253365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7"/>
          <p:cNvSpPr>
            <a:spLocks noChangeArrowheads="1"/>
          </p:cNvSpPr>
          <p:nvPr/>
        </p:nvSpPr>
        <p:spPr bwMode="auto"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100" name="Picture 2" descr="http://pic3.bbzhi.com/xitongbizhi/manglongfenggekuanpingbizhi1/computer_kuan_187087_16.jp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矩形 3"/>
          <p:cNvSpPr>
            <a:spLocks noChangeArrowheads="1"/>
          </p:cNvSpPr>
          <p:nvPr/>
        </p:nvSpPr>
        <p:spPr bwMode="auto">
          <a:xfrm>
            <a:off x="0" y="2171700"/>
            <a:ext cx="12192000" cy="262890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sym typeface="宋体" pitchFamily="2" charset="-122"/>
              </a:rPr>
              <a:t>Apollo代码解析</a:t>
            </a:r>
            <a:endParaRPr lang="en-US" sz="54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05" name="矩形 4"/>
          <p:cNvSpPr>
            <a:spLocks noChangeArrowheads="1"/>
          </p:cNvSpPr>
          <p:nvPr/>
        </p:nvSpPr>
        <p:spPr bwMode="auto">
          <a:xfrm rot="2700000">
            <a:off x="5645150" y="1716088"/>
            <a:ext cx="889000" cy="889000"/>
          </a:xfrm>
          <a:prstGeom prst="rect">
            <a:avLst/>
          </a:prstGeom>
          <a:solidFill>
            <a:srgbClr val="2F374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A5A5A5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ldLvl="0" animBg="1" autoUpdateAnimBg="0"/>
    </p:bldLst>
  </p:timing>
</p:sld>
</file>

<file path=ppt/theme/theme1.xml><?xml version="1.0" encoding="utf-8"?>
<a:theme xmlns:a="http://schemas.openxmlformats.org/drawingml/2006/main" name="第一PPT，www.1ppt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2369</Words>
  <Application>WPS Presentation</Application>
  <PresentationFormat>宽屏</PresentationFormat>
  <Paragraphs>209</Paragraphs>
  <Slides>18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Calibri Light</vt:lpstr>
      <vt:lpstr>Calibri</vt:lpstr>
      <vt:lpstr>Impact</vt:lpstr>
      <vt:lpstr>Times New Roman</vt:lpstr>
      <vt:lpstr>华文细黑</vt:lpstr>
      <vt:lpstr>AR PL UKai CN</vt:lpstr>
      <vt:lpstr>微软雅黑</vt:lpstr>
      <vt:lpstr>宋体</vt:lpstr>
      <vt:lpstr>Arial Unicode MS</vt:lpstr>
      <vt:lpstr>DejaVu Sans</vt:lpstr>
      <vt:lpstr>Ubuntu Condensed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灰色模糊</dc:title>
  <dc:creator>第一PPT</dc:creator>
  <cp:keywords>www.1ppt.com</cp:keywords>
  <cp:lastModifiedBy>cyq</cp:lastModifiedBy>
  <cp:revision>668</cp:revision>
  <dcterms:created xsi:type="dcterms:W3CDTF">2019-01-16T12:53:15Z</dcterms:created>
  <dcterms:modified xsi:type="dcterms:W3CDTF">2019-01-16T12:53:15Z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